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8" r:id="rId4"/>
    <p:sldId id="257" r:id="rId5"/>
    <p:sldId id="296" r:id="rId6"/>
    <p:sldId id="299" r:id="rId7"/>
    <p:sldId id="259" r:id="rId8"/>
    <p:sldId id="261" r:id="rId9"/>
    <p:sldId id="260" r:id="rId10"/>
    <p:sldId id="264" r:id="rId11"/>
    <p:sldId id="266" r:id="rId12"/>
    <p:sldId id="319" r:id="rId13"/>
    <p:sldId id="262" r:id="rId14"/>
    <p:sldId id="283" r:id="rId15"/>
    <p:sldId id="311" r:id="rId16"/>
    <p:sldId id="282" r:id="rId17"/>
    <p:sldId id="289" r:id="rId18"/>
    <p:sldId id="290" r:id="rId19"/>
    <p:sldId id="309" r:id="rId20"/>
    <p:sldId id="285" r:id="rId21"/>
    <p:sldId id="286" r:id="rId22"/>
    <p:sldId id="284" r:id="rId23"/>
    <p:sldId id="287" r:id="rId24"/>
    <p:sldId id="312" r:id="rId25"/>
    <p:sldId id="268" r:id="rId26"/>
    <p:sldId id="269" r:id="rId27"/>
    <p:sldId id="270" r:id="rId28"/>
    <p:sldId id="300" r:id="rId29"/>
    <p:sldId id="272" r:id="rId30"/>
    <p:sldId id="273" r:id="rId31"/>
    <p:sldId id="275" r:id="rId32"/>
    <p:sldId id="314" r:id="rId33"/>
    <p:sldId id="315" r:id="rId34"/>
    <p:sldId id="316" r:id="rId35"/>
    <p:sldId id="317" r:id="rId36"/>
    <p:sldId id="279" r:id="rId37"/>
    <p:sldId id="280" r:id="rId38"/>
    <p:sldId id="308" r:id="rId39"/>
    <p:sldId id="293" r:id="rId40"/>
    <p:sldId id="294" r:id="rId41"/>
    <p:sldId id="295" r:id="rId42"/>
    <p:sldId id="307" r:id="rId43"/>
    <p:sldId id="276" r:id="rId44"/>
    <p:sldId id="277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7"/>
    <a:srgbClr val="01C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9"/>
    <p:restoredTop sz="94692"/>
  </p:normalViewPr>
  <p:slideViewPr>
    <p:cSldViewPr snapToGrid="0" snapToObjects="1">
      <p:cViewPr varScale="1">
        <p:scale>
          <a:sx n="122" d="100"/>
          <a:sy n="122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FCCFE7-94DC-AE42-B1B1-77552037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37" y="1766488"/>
            <a:ext cx="4408265" cy="440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304E9-05F6-5349-AF63-371A0876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29" y="1766488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 Data: Exome data and Cardiac MRI saves lives?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920F7-33E4-0645-886F-90A8FFD745C1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0C9D-2C86-4349-A352-0FD6681E6322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FA7BD-9C54-0B42-84F7-368E39012307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9A478-F37B-3C49-8204-03ACE84ED888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71B1B-13D6-724C-BF3E-A8A61E3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28" y="1766487"/>
            <a:ext cx="4408265" cy="440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1D1C2-81A9-164A-9F78-833C6C05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36" y="1771095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so fast!!! We should examine from date of first MRI.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105FE-56D5-B64C-AF26-A5C8E67FD9E5}"/>
              </a:ext>
            </a:extLst>
          </p:cNvPr>
          <p:cNvSpPr txBox="1"/>
          <p:nvPr/>
        </p:nvSpPr>
        <p:spPr>
          <a:xfrm>
            <a:off x="1360241" y="2461838"/>
            <a:ext cx="317522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Exome effect was just a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for who got an MRI!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91899-6F39-A648-9C53-C6019AD14751}"/>
              </a:ext>
            </a:extLst>
          </p:cNvPr>
          <p:cNvSpPr txBox="1"/>
          <p:nvPr/>
        </p:nvSpPr>
        <p:spPr>
          <a:xfrm>
            <a:off x="6643144" y="2461838"/>
            <a:ext cx="282038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MRI has no effect on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mortality!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F809E-A85E-8042-80DF-2F14AB59B6ED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359B4-EA5C-654D-906B-D3A5D1C01BD6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615AE-3F94-5448-AEBF-953F6380B0C1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BA4FF-A066-884C-BA03-E469B095EE57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D61140-066C-7141-A27A-1F0B967F2BEF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A7E7A7-E79C-6444-B7A2-31B21D450874}"/>
              </a:ext>
            </a:extLst>
          </p:cNvPr>
          <p:cNvSpPr/>
          <p:nvPr/>
        </p:nvSpPr>
        <p:spPr>
          <a:xfrm>
            <a:off x="1731060" y="5548805"/>
            <a:ext cx="85344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Observational studies have lots of issues that statistical tests won’t catch! Be careful and don’t blindly analyze data.</a:t>
            </a:r>
          </a:p>
        </p:txBody>
      </p:sp>
    </p:spTree>
    <p:extLst>
      <p:ext uri="{BB962C8B-B14F-4D97-AF65-F5344CB8AC3E}">
        <p14:creationId xmlns:p14="http://schemas.microsoft.com/office/powerpoint/2010/main" val="189096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 =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i.e., 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Missing data decreases sample size</a:t>
            </a:r>
          </a:p>
          <a:p>
            <a:pPr lvl="1"/>
            <a:r>
              <a:rPr lang="en-US" dirty="0"/>
              <a:t>Smaller sample </a:t>
            </a:r>
            <a:r>
              <a:rPr lang="en-US" dirty="0">
                <a:sym typeface="Wingdings" pitchFamily="2" charset="2"/>
              </a:rPr>
              <a:t> decreased power</a:t>
            </a:r>
          </a:p>
          <a:p>
            <a:r>
              <a:rPr lang="en-US" dirty="0">
                <a:sym typeface="Wingdings" pitchFamily="2" charset="2"/>
              </a:rPr>
              <a:t>Why is data missing?</a:t>
            </a:r>
          </a:p>
          <a:p>
            <a:pPr lvl="1"/>
            <a:r>
              <a:rPr lang="en-US" dirty="0">
                <a:sym typeface="Wingdings" pitchFamily="2" charset="2"/>
              </a:rPr>
              <a:t>Missing at random (MAR)</a:t>
            </a:r>
          </a:p>
          <a:p>
            <a:pPr lvl="2"/>
            <a:r>
              <a:rPr lang="en-US" dirty="0">
                <a:sym typeface="Wingdings" pitchFamily="2" charset="2"/>
              </a:rPr>
              <a:t>Relatively safe to exclude (better to impute!)</a:t>
            </a:r>
          </a:p>
          <a:p>
            <a:pPr lvl="1"/>
            <a:r>
              <a:rPr lang="en-US" dirty="0">
                <a:sym typeface="Wingdings" pitchFamily="2" charset="2"/>
              </a:rPr>
              <a:t>Informative missing (MI)</a:t>
            </a:r>
          </a:p>
          <a:p>
            <a:pPr lvl="2"/>
            <a:r>
              <a:rPr lang="en-US" dirty="0">
                <a:sym typeface="Wingdings" pitchFamily="2" charset="2"/>
              </a:rPr>
              <a:t>e.g., patients missing labs b/c died before labs could be collected</a:t>
            </a:r>
          </a:p>
          <a:p>
            <a:pPr lvl="2"/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9922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model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74" y="2057060"/>
            <a:ext cx="4353494" cy="3051781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757388" y="2315809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6D8F4-57F2-4644-9001-80B1B930225D}"/>
              </a:ext>
            </a:extLst>
          </p:cNvPr>
          <p:cNvSpPr/>
          <p:nvPr/>
        </p:nvSpPr>
        <p:spPr>
          <a:xfrm rot="1862549">
            <a:off x="170109" y="2746031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DF253-E7EB-EB4F-93AC-629303607A3E}"/>
              </a:ext>
            </a:extLst>
          </p:cNvPr>
          <p:cNvSpPr/>
          <p:nvPr/>
        </p:nvSpPr>
        <p:spPr>
          <a:xfrm rot="1862549">
            <a:off x="7013598" y="2689755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</p:spTree>
    <p:extLst>
      <p:ext uri="{BB962C8B-B14F-4D97-AF65-F5344CB8AC3E}">
        <p14:creationId xmlns:p14="http://schemas.microsoft.com/office/powerpoint/2010/main" val="318074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7FBE7E-248B-E641-8884-2BBA1132B3DE}"/>
              </a:ext>
            </a:extLst>
          </p:cNvPr>
          <p:cNvSpPr/>
          <p:nvPr/>
        </p:nvSpPr>
        <p:spPr>
          <a:xfrm>
            <a:off x="846950" y="3623814"/>
            <a:ext cx="5847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Beware!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Difference in HR vs ln(HR) scale!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Direction of effect can be flipped by coding</a:t>
            </a:r>
          </a:p>
        </p:txBody>
      </p:sp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278221"/>
          </a:xfrm>
        </p:spPr>
        <p:txBody>
          <a:bodyPr numCol="2">
            <a:normAutofit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6A1E6-6C1B-A94C-8201-CE19648CBB1A}"/>
              </a:ext>
            </a:extLst>
          </p:cNvPr>
          <p:cNvSpPr/>
          <p:nvPr/>
        </p:nvSpPr>
        <p:spPr>
          <a:xfrm>
            <a:off x="1705824" y="5103845"/>
            <a:ext cx="8780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6C77FB-14FE-6047-B148-280426FB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3" r="16759"/>
          <a:stretch/>
        </p:blipFill>
        <p:spPr>
          <a:xfrm>
            <a:off x="5488396" y="640890"/>
            <a:ext cx="5739799" cy="5578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A5033-9D57-FB46-A6D3-F0DF72DC1F36}"/>
              </a:ext>
            </a:extLst>
          </p:cNvPr>
          <p:cNvSpPr txBox="1"/>
          <p:nvPr/>
        </p:nvSpPr>
        <p:spPr>
          <a:xfrm>
            <a:off x="6202276" y="640890"/>
            <a:ext cx="431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Uses Cox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A777D-BA47-944E-98CB-53EF3FD3CB11}"/>
              </a:ext>
            </a:extLst>
          </p:cNvPr>
          <p:cNvSpPr txBox="1"/>
          <p:nvPr/>
        </p:nvSpPr>
        <p:spPr>
          <a:xfrm>
            <a:off x="4789710" y="5631323"/>
            <a:ext cx="713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I’m something of a </a:t>
            </a:r>
            <a:r>
              <a:rPr lang="en-US" sz="2800" b="1" i="1" dirty="0">
                <a:solidFill>
                  <a:schemeClr val="bg1"/>
                </a:solidFill>
              </a:rPr>
              <a:t>statistician</a:t>
            </a:r>
            <a:r>
              <a:rPr lang="en-US" sz="2800" b="1" dirty="0">
                <a:solidFill>
                  <a:schemeClr val="bg1"/>
                </a:solidFill>
              </a:rPr>
              <a:t> myself</a:t>
            </a:r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of.”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1635</Words>
  <Application>Microsoft Macintosh PowerPoint</Application>
  <PresentationFormat>Widescreen</PresentationFormat>
  <Paragraphs>303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About Us</vt:lpstr>
      <vt:lpstr>A Quick 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Stepwise Selection Wrecks Inference</vt:lpstr>
      <vt:lpstr>What Variables Do We Include in Our Model?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Kyle W. Singleton</cp:lastModifiedBy>
  <cp:revision>98</cp:revision>
  <dcterms:created xsi:type="dcterms:W3CDTF">2019-07-21T23:26:38Z</dcterms:created>
  <dcterms:modified xsi:type="dcterms:W3CDTF">2019-07-25T23:52:04Z</dcterms:modified>
</cp:coreProperties>
</file>